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59" r:id="rId4"/>
    <p:sldId id="260" r:id="rId5"/>
    <p:sldId id="261" r:id="rId6"/>
    <p:sldId id="262" r:id="rId7"/>
    <p:sldId id="258"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B651"/>
    <a:srgbClr val="E9E7EA"/>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92525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13096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00553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68075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944DA0-43AD-4088-A69D-8AC07C6097D8}"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115823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944DA0-43AD-4088-A69D-8AC07C6097D8}"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460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944DA0-43AD-4088-A69D-8AC07C6097D8}"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0969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44DA0-43AD-4088-A69D-8AC07C6097D8}"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829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44DA0-43AD-4088-A69D-8AC07C6097D8}"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98878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5655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7089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44DA0-43AD-4088-A69D-8AC07C6097D8}" type="datetimeFigureOut">
              <a:rPr lang="en-US" smtClean="0"/>
              <a:t>11/24/2022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7A58-50DC-4802-BA49-4DF9D089A493}" type="slidenum">
              <a:rPr lang="en-US" smtClean="0"/>
              <a:t>‹#›</a:t>
            </a:fld>
            <a:endParaRPr lang="en-US"/>
          </a:p>
        </p:txBody>
      </p:sp>
    </p:spTree>
    <p:extLst>
      <p:ext uri="{BB962C8B-B14F-4D97-AF65-F5344CB8AC3E}">
        <p14:creationId xmlns:p14="http://schemas.microsoft.com/office/powerpoint/2010/main" val="204589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057533" y="2714794"/>
            <a:ext cx="3759200" cy="2950082"/>
            <a:chOff x="2333883" y="2295694"/>
            <a:chExt cx="3759200" cy="2950082"/>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7122" b="78932" l="16146" r="93576">
                          <a14:foregroundMark x1="42882" y1="60089" x2="41319" y2="63650"/>
                          <a14:foregroundMark x1="28646" y1="60386" x2="36111" y2="61424"/>
                          <a14:foregroundMark x1="78993" y1="63501" x2="51389" y2="70326"/>
                          <a14:foregroundMark x1="71007" y1="69881" x2="64931" y2="71068"/>
                          <a14:backgroundMark x1="43229" y1="28635" x2="43229" y2="32938"/>
                          <a14:backgroundMark x1="39583" y1="37389" x2="40278" y2="39763"/>
                          <a14:backgroundMark x1="45486" y1="44214" x2="45486" y2="45401"/>
                          <a14:backgroundMark x1="71354" y1="52374" x2="70486" y2="54303"/>
                        </a14:backgroundRemoval>
                      </a14:imgEffect>
                    </a14:imgLayer>
                  </a14:imgProps>
                </a:ext>
                <a:ext uri="{28A0092B-C50C-407E-A947-70E740481C1C}">
                  <a14:useLocalDpi xmlns:a14="http://schemas.microsoft.com/office/drawing/2010/main" val="0"/>
                </a:ext>
              </a:extLst>
            </a:blip>
            <a:srcRect l="14474" b="26910"/>
            <a:stretch>
              <a:fillRect/>
            </a:stretch>
          </p:blipFill>
          <p:spPr>
            <a:xfrm>
              <a:off x="3278682" y="2295694"/>
              <a:ext cx="1869602" cy="1869602"/>
            </a:xfrm>
            <a:custGeom>
              <a:avLst/>
              <a:gdLst>
                <a:gd name="connsiteX0" fmla="*/ 934801 w 1869602"/>
                <a:gd name="connsiteY0" fmla="*/ 0 h 1869602"/>
                <a:gd name="connsiteX1" fmla="*/ 1869602 w 1869602"/>
                <a:gd name="connsiteY1" fmla="*/ 934801 h 1869602"/>
                <a:gd name="connsiteX2" fmla="*/ 934801 w 1869602"/>
                <a:gd name="connsiteY2" fmla="*/ 1869602 h 1869602"/>
                <a:gd name="connsiteX3" fmla="*/ 0 w 1869602"/>
                <a:gd name="connsiteY3" fmla="*/ 934801 h 1869602"/>
                <a:gd name="connsiteX4" fmla="*/ 934801 w 1869602"/>
                <a:gd name="connsiteY4" fmla="*/ 0 h 186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02" h="1869602">
                  <a:moveTo>
                    <a:pt x="934801" y="0"/>
                  </a:moveTo>
                  <a:cubicBezTo>
                    <a:pt x="1451077" y="0"/>
                    <a:pt x="1869602" y="418525"/>
                    <a:pt x="1869602" y="934801"/>
                  </a:cubicBezTo>
                  <a:cubicBezTo>
                    <a:pt x="1869602" y="1451077"/>
                    <a:pt x="1451077" y="1869602"/>
                    <a:pt x="934801" y="1869602"/>
                  </a:cubicBezTo>
                  <a:cubicBezTo>
                    <a:pt x="418525" y="1869602"/>
                    <a:pt x="0" y="1451077"/>
                    <a:pt x="0" y="934801"/>
                  </a:cubicBezTo>
                  <a:cubicBezTo>
                    <a:pt x="0" y="418525"/>
                    <a:pt x="418525" y="0"/>
                    <a:pt x="934801" y="0"/>
                  </a:cubicBezTo>
                  <a:close/>
                </a:path>
              </a:pathLst>
            </a:custGeom>
            <a:solidFill>
              <a:srgbClr val="00B050"/>
            </a:solidFill>
          </p:spPr>
        </p:pic>
        <p:sp>
          <p:nvSpPr>
            <p:cNvPr id="7" name="TextBox 6"/>
            <p:cNvSpPr txBox="1"/>
            <p:nvPr/>
          </p:nvSpPr>
          <p:spPr>
            <a:xfrm>
              <a:off x="2333883" y="41652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RAHMAT SUNJANI</a:t>
              </a:r>
              <a:endParaRPr lang="en-US" sz="3600" b="1">
                <a:solidFill>
                  <a:schemeClr val="accent4">
                    <a:lumMod val="60000"/>
                    <a:lumOff val="40000"/>
                  </a:schemeClr>
                </a:solidFill>
              </a:endParaRPr>
            </a:p>
          </p:txBody>
        </p:sp>
        <p:grpSp>
          <p:nvGrpSpPr>
            <p:cNvPr id="10" name="Group 9"/>
            <p:cNvGrpSpPr/>
            <p:nvPr/>
          </p:nvGrpSpPr>
          <p:grpSpPr>
            <a:xfrm>
              <a:off x="2675876" y="4599445"/>
              <a:ext cx="3075214" cy="646331"/>
              <a:chOff x="2590800" y="4593095"/>
              <a:chExt cx="3075214" cy="646331"/>
            </a:xfrm>
          </p:grpSpPr>
          <p:sp>
            <p:nvSpPr>
              <p:cNvPr id="9"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0915" y="4593095"/>
                <a:ext cx="2734983" cy="646331"/>
              </a:xfrm>
              <a:prstGeom prst="rect">
                <a:avLst/>
              </a:prstGeom>
              <a:noFill/>
            </p:spPr>
            <p:txBody>
              <a:bodyPr wrap="square" rtlCol="0">
                <a:spAutoFit/>
              </a:bodyPr>
              <a:lstStyle/>
              <a:p>
                <a:pPr algn="ctr"/>
                <a:r>
                  <a:rPr lang="en-US" sz="3600" b="1" smtClean="0">
                    <a:solidFill>
                      <a:schemeClr val="tx2">
                        <a:lumMod val="50000"/>
                      </a:schemeClr>
                    </a:solidFill>
                  </a:rPr>
                  <a:t>55201120030</a:t>
                </a:r>
                <a:endParaRPr lang="en-US" sz="3600" b="1">
                  <a:solidFill>
                    <a:schemeClr val="tx2">
                      <a:lumMod val="50000"/>
                    </a:schemeClr>
                  </a:solidFill>
                </a:endParaRPr>
              </a:p>
            </p:txBody>
          </p:sp>
        </p:grpSp>
      </p:grpSp>
      <p:sp>
        <p:nvSpPr>
          <p:cNvPr id="11" name="TextBox 10"/>
          <p:cNvSpPr txBox="1"/>
          <p:nvPr/>
        </p:nvSpPr>
        <p:spPr>
          <a:xfrm>
            <a:off x="4304624" y="1890173"/>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KELOMPOK ?</a:t>
            </a:r>
            <a:endParaRPr lang="en-US" sz="3600" b="1">
              <a:solidFill>
                <a:schemeClr val="accent4">
                  <a:lumMod val="60000"/>
                  <a:lumOff val="40000"/>
                </a:schemeClr>
              </a:solidFill>
            </a:endParaRPr>
          </a:p>
        </p:txBody>
      </p:sp>
      <p:sp>
        <p:nvSpPr>
          <p:cNvPr id="15" name="TextBox 14"/>
          <p:cNvSpPr txBox="1"/>
          <p:nvPr/>
        </p:nvSpPr>
        <p:spPr>
          <a:xfrm>
            <a:off x="7553583" y="45843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PUTRI AVRILIYA</a:t>
            </a:r>
            <a:endParaRPr lang="en-US" sz="3600" b="1">
              <a:solidFill>
                <a:schemeClr val="accent4">
                  <a:lumMod val="60000"/>
                  <a:lumOff val="40000"/>
                </a:schemeClr>
              </a:solidFill>
            </a:endParaRPr>
          </a:p>
        </p:txBody>
      </p:sp>
      <p:grpSp>
        <p:nvGrpSpPr>
          <p:cNvPr id="16" name="Group 15"/>
          <p:cNvGrpSpPr/>
          <p:nvPr/>
        </p:nvGrpSpPr>
        <p:grpSpPr>
          <a:xfrm>
            <a:off x="7895576" y="5018545"/>
            <a:ext cx="3075214" cy="646331"/>
            <a:chOff x="2590800" y="4593095"/>
            <a:chExt cx="3075214" cy="646331"/>
          </a:xfrm>
        </p:grpSpPr>
        <p:sp>
          <p:nvSpPr>
            <p:cNvPr id="17"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60915" y="4593095"/>
              <a:ext cx="2734983" cy="646331"/>
            </a:xfrm>
            <a:prstGeom prst="rect">
              <a:avLst/>
            </a:prstGeom>
            <a:noFill/>
          </p:spPr>
          <p:txBody>
            <a:bodyPr wrap="square" rtlCol="0">
              <a:spAutoFit/>
            </a:bodyPr>
            <a:lstStyle/>
            <a:p>
              <a:pPr algn="ctr"/>
              <a:r>
                <a:rPr lang="en-US" sz="3600" b="1">
                  <a:solidFill>
                    <a:schemeClr val="tx2">
                      <a:lumMod val="50000"/>
                    </a:schemeClr>
                  </a:solidFill>
                </a:rPr>
                <a:t>55201120041</a:t>
              </a:r>
            </a:p>
          </p:txBody>
        </p:sp>
      </p:grpSp>
      <p:grpSp>
        <p:nvGrpSpPr>
          <p:cNvPr id="37" name="Group 36"/>
          <p:cNvGrpSpPr/>
          <p:nvPr/>
        </p:nvGrpSpPr>
        <p:grpSpPr>
          <a:xfrm>
            <a:off x="8328058" y="2620876"/>
            <a:ext cx="2004428" cy="2004429"/>
            <a:chOff x="6042058" y="2206631"/>
            <a:chExt cx="2841654" cy="2841655"/>
          </a:xfrm>
        </p:grpSpPr>
        <p:sp>
          <p:nvSpPr>
            <p:cNvPr id="21" name="Oval 20"/>
            <p:cNvSpPr/>
            <p:nvPr/>
          </p:nvSpPr>
          <p:spPr>
            <a:xfrm>
              <a:off x="6042058" y="2206631"/>
              <a:ext cx="2841654" cy="2841654"/>
            </a:xfrm>
            <a:prstGeom prst="ellipse">
              <a:avLst/>
            </a:prstGeom>
            <a:solidFill>
              <a:srgbClr val="E9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cstate="print">
              <a:extLst>
                <a:ext uri="{BEBA8EAE-BF5A-486C-A8C5-ECC9F3942E4B}">
                  <a14:imgProps xmlns:a14="http://schemas.microsoft.com/office/drawing/2010/main">
                    <a14:imgLayer r:embed="rId6">
                      <a14:imgEffect>
                        <a14:backgroundRemoval t="0" b="98207" l="0" r="100000">
                          <a14:foregroundMark x1="84444" y1="46311" x2="70556" y2="40420"/>
                          <a14:foregroundMark x1="92986" y1="55840" x2="94375" y2="76230"/>
                          <a14:foregroundMark x1="91319" y1="83248" x2="44583" y2="92930"/>
                          <a14:foregroundMark x1="15000" y1="76895" x2="28750" y2="87500"/>
                          <a14:foregroundMark x1="7986" y1="79611" x2="14097" y2="84785"/>
                          <a14:foregroundMark x1="99514" y1="32941" x2="99514" y2="35246"/>
                          <a14:foregroundMark x1="4792" y1="30943" x2="8472" y2="48924"/>
                          <a14:backgroundMark x1="31458" y1="3484" x2="5833" y2="8607"/>
                          <a14:backgroundMark x1="97083" y1="8043" x2="80208" y2="768"/>
                          <a14:backgroundMark x1="33681" y1="2408" x2="38819" y2="1025"/>
                          <a14:backgroundMark x1="41389" y1="717" x2="41389" y2="717"/>
                          <a14:backgroundMark x1="44028" y1="461" x2="44028" y2="461"/>
                          <a14:backgroundMark x1="46111" y1="359" x2="46111" y2="359"/>
                          <a14:backgroundMark x1="9861" y1="64242" x2="5486" y2="60195"/>
                          <a14:backgroundMark x1="3681" y1="56967" x2="3681" y2="56967"/>
                          <a14:backgroundMark x1="3681" y1="53432" x2="3681" y2="53432"/>
                          <a14:backgroundMark x1="2292" y1="50768" x2="2292" y2="50768"/>
                          <a14:backgroundMark x1="1875" y1="48412" x2="1875" y2="48412"/>
                          <a14:backgroundMark x1="694" y1="46465" x2="694" y2="46465"/>
                          <a14:backgroundMark x1="486" y1="45287" x2="486" y2="45287"/>
                          <a14:backgroundMark x1="486" y1="44672" x2="486" y2="44672"/>
                        </a14:backgroundRemoval>
                      </a14:imgEffect>
                    </a14:imgLayer>
                  </a14:imgProps>
                </a:ext>
                <a:ext uri="{28A0092B-C50C-407E-A947-70E740481C1C}">
                  <a14:useLocalDpi xmlns:a14="http://schemas.microsoft.com/office/drawing/2010/main" val="0"/>
                </a:ext>
              </a:extLst>
            </a:blip>
            <a:srcRect b="3716"/>
            <a:stretch>
              <a:fillRect/>
            </a:stretch>
          </p:blipFill>
          <p:spPr>
            <a:xfrm>
              <a:off x="6393378" y="2333005"/>
              <a:ext cx="2080390" cy="2715281"/>
            </a:xfrm>
            <a:custGeom>
              <a:avLst/>
              <a:gdLst>
                <a:gd name="connsiteX0" fmla="*/ 485906 w 2080390"/>
                <a:gd name="connsiteY0" fmla="*/ 0 h 2715281"/>
                <a:gd name="connsiteX1" fmla="*/ 1653108 w 2080390"/>
                <a:gd name="connsiteY1" fmla="*/ 0 h 2715281"/>
                <a:gd name="connsiteX2" fmla="*/ 1746757 w 2080390"/>
                <a:gd name="connsiteY2" fmla="*/ 45113 h 2715281"/>
                <a:gd name="connsiteX3" fmla="*/ 2074183 w 2080390"/>
                <a:gd name="connsiteY3" fmla="*/ 289778 h 2715281"/>
                <a:gd name="connsiteX4" fmla="*/ 2080390 w 2080390"/>
                <a:gd name="connsiteY4" fmla="*/ 296607 h 2715281"/>
                <a:gd name="connsiteX5" fmla="*/ 2080390 w 2080390"/>
                <a:gd name="connsiteY5" fmla="*/ 2292301 h 2715281"/>
                <a:gd name="connsiteX6" fmla="*/ 2074183 w 2080390"/>
                <a:gd name="connsiteY6" fmla="*/ 2299130 h 2715281"/>
                <a:gd name="connsiteX7" fmla="*/ 1069507 w 2080390"/>
                <a:gd name="connsiteY7" fmla="*/ 2715281 h 2715281"/>
                <a:gd name="connsiteX8" fmla="*/ 64831 w 2080390"/>
                <a:gd name="connsiteY8" fmla="*/ 2299130 h 2715281"/>
                <a:gd name="connsiteX9" fmla="*/ 0 w 2080390"/>
                <a:gd name="connsiteY9" fmla="*/ 2227799 h 2715281"/>
                <a:gd name="connsiteX10" fmla="*/ 0 w 2080390"/>
                <a:gd name="connsiteY10" fmla="*/ 361110 h 2715281"/>
                <a:gd name="connsiteX11" fmla="*/ 64831 w 2080390"/>
                <a:gd name="connsiteY11" fmla="*/ 289778 h 2715281"/>
                <a:gd name="connsiteX12" fmla="*/ 392257 w 2080390"/>
                <a:gd name="connsiteY12" fmla="*/ 45113 h 2715281"/>
                <a:gd name="connsiteX13" fmla="*/ 485906 w 2080390"/>
                <a:gd name="connsiteY13" fmla="*/ 0 h 27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0390" h="2715281">
                  <a:moveTo>
                    <a:pt x="485906" y="0"/>
                  </a:moveTo>
                  <a:lnTo>
                    <a:pt x="1653108" y="0"/>
                  </a:lnTo>
                  <a:lnTo>
                    <a:pt x="1746757" y="45113"/>
                  </a:lnTo>
                  <a:cubicBezTo>
                    <a:pt x="1867551" y="110732"/>
                    <a:pt x="1977764" y="193358"/>
                    <a:pt x="2074183" y="289778"/>
                  </a:cubicBezTo>
                  <a:lnTo>
                    <a:pt x="2080390" y="296607"/>
                  </a:lnTo>
                  <a:lnTo>
                    <a:pt x="2080390" y="2292301"/>
                  </a:lnTo>
                  <a:lnTo>
                    <a:pt x="2074183" y="2299130"/>
                  </a:lnTo>
                  <a:cubicBezTo>
                    <a:pt x="1817064" y="2556250"/>
                    <a:pt x="1461858" y="2715281"/>
                    <a:pt x="1069507" y="2715281"/>
                  </a:cubicBezTo>
                  <a:cubicBezTo>
                    <a:pt x="677157" y="2715281"/>
                    <a:pt x="321950" y="2556250"/>
                    <a:pt x="64831" y="2299130"/>
                  </a:cubicBezTo>
                  <a:lnTo>
                    <a:pt x="0" y="2227799"/>
                  </a:lnTo>
                  <a:lnTo>
                    <a:pt x="0" y="361110"/>
                  </a:lnTo>
                  <a:lnTo>
                    <a:pt x="64831" y="289778"/>
                  </a:lnTo>
                  <a:cubicBezTo>
                    <a:pt x="161251" y="193358"/>
                    <a:pt x="271464" y="110732"/>
                    <a:pt x="392257" y="45113"/>
                  </a:cubicBezTo>
                  <a:lnTo>
                    <a:pt x="485906" y="0"/>
                  </a:lnTo>
                  <a:close/>
                </a:path>
              </a:pathLst>
            </a:custGeom>
          </p:spPr>
        </p:pic>
      </p:gr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rcRect l="23356" t="-4481" r="20539" b="100000"/>
          <a:stretch>
            <a:fillRect/>
          </a:stretch>
        </p:blipFill>
        <p:spPr>
          <a:xfrm>
            <a:off x="6879284" y="2206632"/>
            <a:ext cx="1167202" cy="126373"/>
          </a:xfrm>
          <a:custGeom>
            <a:avLst/>
            <a:gdLst>
              <a:gd name="connsiteX0" fmla="*/ 583601 w 1167202"/>
              <a:gd name="connsiteY0" fmla="*/ 0 h 126373"/>
              <a:gd name="connsiteX1" fmla="*/ 1136651 w 1167202"/>
              <a:gd name="connsiteY1" fmla="*/ 111656 h 126373"/>
              <a:gd name="connsiteX2" fmla="*/ 1167202 w 1167202"/>
              <a:gd name="connsiteY2" fmla="*/ 126373 h 126373"/>
              <a:gd name="connsiteX3" fmla="*/ 0 w 1167202"/>
              <a:gd name="connsiteY3" fmla="*/ 126373 h 126373"/>
              <a:gd name="connsiteX4" fmla="*/ 30551 w 1167202"/>
              <a:gd name="connsiteY4" fmla="*/ 111656 h 126373"/>
              <a:gd name="connsiteX5" fmla="*/ 583601 w 1167202"/>
              <a:gd name="connsiteY5" fmla="*/ 0 h 1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202" h="126373">
                <a:moveTo>
                  <a:pt x="583601" y="0"/>
                </a:moveTo>
                <a:cubicBezTo>
                  <a:pt x="779776" y="0"/>
                  <a:pt x="966666" y="39758"/>
                  <a:pt x="1136651" y="111656"/>
                </a:cubicBezTo>
                <a:lnTo>
                  <a:pt x="1167202" y="126373"/>
                </a:lnTo>
                <a:lnTo>
                  <a:pt x="0" y="126373"/>
                </a:lnTo>
                <a:lnTo>
                  <a:pt x="30551" y="111656"/>
                </a:lnTo>
                <a:cubicBezTo>
                  <a:pt x="200537" y="39758"/>
                  <a:pt x="387426" y="0"/>
                  <a:pt x="583601" y="0"/>
                </a:cubicBezTo>
                <a:close/>
              </a:path>
            </a:pathLst>
          </a:cu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rcRect l="100000" t="10518" r="-19705" b="18715"/>
          <a:stretch>
            <a:fillRect/>
          </a:stretch>
        </p:blipFill>
        <p:spPr>
          <a:xfrm>
            <a:off x="8825088" y="2629611"/>
            <a:ext cx="409944" cy="1995694"/>
          </a:xfrm>
          <a:custGeom>
            <a:avLst/>
            <a:gdLst>
              <a:gd name="connsiteX0" fmla="*/ 0 w 409944"/>
              <a:gd name="connsiteY0" fmla="*/ 0 h 1995694"/>
              <a:gd name="connsiteX1" fmla="*/ 85496 w 409944"/>
              <a:gd name="connsiteY1" fmla="*/ 94069 h 1995694"/>
              <a:gd name="connsiteX2" fmla="*/ 409944 w 409944"/>
              <a:gd name="connsiteY2" fmla="*/ 997847 h 1995694"/>
              <a:gd name="connsiteX3" fmla="*/ 85496 w 409944"/>
              <a:gd name="connsiteY3" fmla="*/ 1901625 h 1995694"/>
              <a:gd name="connsiteX4" fmla="*/ 0 w 409944"/>
              <a:gd name="connsiteY4" fmla="*/ 1995694 h 1995694"/>
              <a:gd name="connsiteX5" fmla="*/ 0 w 409944"/>
              <a:gd name="connsiteY5" fmla="*/ 0 h 19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944" h="1995694">
                <a:moveTo>
                  <a:pt x="0" y="0"/>
                </a:moveTo>
                <a:lnTo>
                  <a:pt x="85496" y="94069"/>
                </a:lnTo>
                <a:cubicBezTo>
                  <a:pt x="288186" y="339672"/>
                  <a:pt x="409944" y="654540"/>
                  <a:pt x="409944" y="997847"/>
                </a:cubicBezTo>
                <a:cubicBezTo>
                  <a:pt x="409944" y="1341154"/>
                  <a:pt x="288186" y="1656022"/>
                  <a:pt x="85496" y="1901625"/>
                </a:cubicBezTo>
                <a:lnTo>
                  <a:pt x="0" y="1995694"/>
                </a:lnTo>
                <a:lnTo>
                  <a:pt x="0" y="0"/>
                </a:lnTo>
                <a:close/>
              </a:path>
            </a:pathLst>
          </a:cu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rcRect l="-16887" t="12805" r="100000" b="21002"/>
          <a:stretch>
            <a:fillRect/>
          </a:stretch>
        </p:blipFill>
        <p:spPr>
          <a:xfrm>
            <a:off x="6042058" y="2694115"/>
            <a:ext cx="351320" cy="1866689"/>
          </a:xfrm>
          <a:custGeom>
            <a:avLst/>
            <a:gdLst>
              <a:gd name="connsiteX0" fmla="*/ 351320 w 351320"/>
              <a:gd name="connsiteY0" fmla="*/ 0 h 1866689"/>
              <a:gd name="connsiteX1" fmla="*/ 351320 w 351320"/>
              <a:gd name="connsiteY1" fmla="*/ 1866689 h 1866689"/>
              <a:gd name="connsiteX2" fmla="*/ 324448 w 351320"/>
              <a:gd name="connsiteY2" fmla="*/ 1837122 h 1866689"/>
              <a:gd name="connsiteX3" fmla="*/ 0 w 351320"/>
              <a:gd name="connsiteY3" fmla="*/ 933344 h 1866689"/>
              <a:gd name="connsiteX4" fmla="*/ 324448 w 351320"/>
              <a:gd name="connsiteY4" fmla="*/ 29566 h 1866689"/>
              <a:gd name="connsiteX5" fmla="*/ 351320 w 351320"/>
              <a:gd name="connsiteY5" fmla="*/ 0 h 186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1866689">
                <a:moveTo>
                  <a:pt x="351320" y="0"/>
                </a:moveTo>
                <a:lnTo>
                  <a:pt x="351320" y="1866689"/>
                </a:lnTo>
                <a:lnTo>
                  <a:pt x="324448" y="1837122"/>
                </a:lnTo>
                <a:cubicBezTo>
                  <a:pt x="121758" y="1591519"/>
                  <a:pt x="0" y="1276651"/>
                  <a:pt x="0" y="933344"/>
                </a:cubicBezTo>
                <a:cubicBezTo>
                  <a:pt x="0" y="590037"/>
                  <a:pt x="121758" y="275169"/>
                  <a:pt x="324448" y="29566"/>
                </a:cubicBezTo>
                <a:lnTo>
                  <a:pt x="351320" y="0"/>
                </a:lnTo>
                <a:close/>
              </a:path>
            </a:pathLst>
          </a:custGeom>
        </p:spPr>
      </p:pic>
    </p:spTree>
    <p:extLst>
      <p:ext uri="{BB962C8B-B14F-4D97-AF65-F5344CB8AC3E}">
        <p14:creationId xmlns:p14="http://schemas.microsoft.com/office/powerpoint/2010/main" val="1040422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( 4/5 )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writing_code_year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&lt; 20, </a:t>
            </a:r>
            <a:r>
              <a:rPr lang="en-US" sz="2800" b="1" smtClean="0">
                <a:solidFill>
                  <a:srgbClr val="00B651"/>
                </a:solidFill>
              </a:rPr>
              <a:t>age</a:t>
            </a:r>
            <a:r>
              <a:rPr lang="en-US" sz="2800" b="1" smtClean="0">
                <a:solidFill>
                  <a:schemeClr val="accent1">
                    <a:lumMod val="20000"/>
                    <a:lumOff val="80000"/>
                  </a:schemeClr>
                </a:solidFill>
              </a:rPr>
              <a:t> 20 – </a:t>
            </a:r>
            <a:r>
              <a:rPr lang="en-US" sz="2800" b="1" smtClean="0">
                <a:solidFill>
                  <a:srgbClr val="00B651"/>
                </a:solidFill>
              </a:rPr>
              <a:t>age</a:t>
            </a:r>
            <a:r>
              <a:rPr lang="en-US" sz="2800" b="1" smtClean="0">
                <a:solidFill>
                  <a:schemeClr val="accent1">
                    <a:lumMod val="20000"/>
                    <a:lumOff val="80000"/>
                  </a:schemeClr>
                </a:solidFill>
              </a:rPr>
              <a:t> 30, dan </a:t>
            </a:r>
            <a:r>
              <a:rPr lang="en-US" sz="2800" b="1" smtClean="0">
                <a:solidFill>
                  <a:srgbClr val="00B651"/>
                </a:solidFill>
              </a:rPr>
              <a:t>age</a:t>
            </a:r>
            <a:r>
              <a:rPr lang="en-US" sz="2800" b="1" smtClean="0">
                <a:solidFill>
                  <a:schemeClr val="accent1">
                    <a:lumMod val="20000"/>
                    <a:lumOff val="80000"/>
                  </a:schemeClr>
                </a:solidFill>
              </a:rPr>
              <a:t> &gt; 30 ) dan </a:t>
            </a:r>
            <a:r>
              <a:rPr lang="en-US" sz="2800" b="1" smtClean="0">
                <a:solidFill>
                  <a:srgbClr val="00B651"/>
                </a:solidFill>
              </a:rPr>
              <a:t>gender</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37018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( 5/5 )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age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701424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Prediksi dan Visualisasi kolom ( 1/1 )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Memprediksi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programming_languages</a:t>
            </a:r>
            <a:r>
              <a:rPr lang="en-US" sz="2800" b="1" smtClean="0">
                <a:solidFill>
                  <a:schemeClr val="accent1">
                    <a:lumMod val="20000"/>
                    <a:lumOff val="80000"/>
                  </a:schemeClr>
                </a:solidFill>
              </a:rPr>
              <a:t> dan </a:t>
            </a:r>
            <a:r>
              <a:rPr lang="en-US" sz="2800" b="1" smtClean="0">
                <a:solidFill>
                  <a:schemeClr val="accent4"/>
                </a:solidFill>
              </a:rPr>
              <a:t>current_industry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 </a:t>
            </a:r>
            <a:r>
              <a:rPr lang="en-US" sz="2800" b="1" smtClean="0">
                <a:solidFill>
                  <a:schemeClr val="accent5">
                    <a:lumMod val="20000"/>
                    <a:lumOff val="80000"/>
                  </a:schemeClr>
                </a:solidFill>
              </a:rPr>
              <a:t>tempat yang paling berfotensi mudah dapat pekerjaan/pengalaman?</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4034386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( 1/3 )</a:t>
            </a:r>
            <a:endParaRPr lang="en-US" sz="3600" b="1">
              <a:solidFill>
                <a:schemeClr val="accent4">
                  <a:lumMod val="60000"/>
                  <a:lumOff val="40000"/>
                </a:schemeClr>
              </a:solidFill>
            </a:endParaRPr>
          </a:p>
        </p:txBody>
      </p:sp>
      <p:sp>
        <p:nvSpPr>
          <p:cNvPr id="5" name="TextBox 4"/>
          <p:cNvSpPr txBox="1"/>
          <p:nvPr/>
        </p:nvSpPr>
        <p:spPr>
          <a:xfrm>
            <a:off x="341194" y="1626359"/>
            <a:ext cx="11518710" cy="2677656"/>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adalah situs tanya jawab untuk programmer profesional dan pemula. </a:t>
            </a:r>
            <a:r>
              <a:rPr lang="en-US" sz="2800" b="1" smtClean="0">
                <a:solidFill>
                  <a:schemeClr val="accent4"/>
                </a:solidFill>
              </a:rPr>
              <a:t>Stack Overflow</a:t>
            </a:r>
            <a:r>
              <a:rPr lang="en-US" sz="2800" b="1" smtClean="0">
                <a:solidFill>
                  <a:schemeClr val="accent5">
                    <a:lumMod val="20000"/>
                    <a:lumOff val="80000"/>
                  </a:schemeClr>
                </a:solidFill>
              </a:rPr>
              <a:t> adalah situs unggulan dari Stack Exchange Network. Dibuat pada tahun 2008 oleh </a:t>
            </a:r>
            <a:r>
              <a:rPr lang="en-US" sz="2800" b="1" smtClean="0">
                <a:solidFill>
                  <a:schemeClr val="accent4"/>
                </a:solidFill>
              </a:rPr>
              <a:t>Jeff Atwood </a:t>
            </a:r>
            <a:r>
              <a:rPr lang="en-US" sz="2800" b="1" smtClean="0">
                <a:solidFill>
                  <a:schemeClr val="accent5">
                    <a:lumMod val="20000"/>
                    <a:lumOff val="80000"/>
                  </a:schemeClr>
                </a:solidFill>
              </a:rPr>
              <a:t>dan </a:t>
            </a:r>
            <a:r>
              <a:rPr lang="en-US" sz="2800" b="1" smtClean="0">
                <a:solidFill>
                  <a:schemeClr val="accent4"/>
                </a:solidFill>
              </a:rPr>
              <a:t>Joel Spolsky</a:t>
            </a:r>
            <a:r>
              <a:rPr lang="en-US" sz="2800" b="1" smtClean="0">
                <a:solidFill>
                  <a:schemeClr val="accent5">
                    <a:lumMod val="20000"/>
                    <a:lumOff val="80000"/>
                  </a:schemeClr>
                </a:solidFill>
              </a:rPr>
              <a:t>. </a:t>
            </a:r>
            <a:r>
              <a:rPr lang="en-US" sz="2800" b="1" smtClean="0">
                <a:solidFill>
                  <a:schemeClr val="accent4"/>
                </a:solidFill>
              </a:rPr>
              <a:t>Stack Overflow</a:t>
            </a:r>
            <a:r>
              <a:rPr lang="en-US" sz="2800" b="1" smtClean="0">
                <a:solidFill>
                  <a:schemeClr val="accent5">
                    <a:lumMod val="20000"/>
                    <a:lumOff val="80000"/>
                  </a:schemeClr>
                </a:solidFill>
              </a:rPr>
              <a:t> menampilkan pertanyaan dan jawaban tentang berbagai topik dalam pemrograman komputer. </a:t>
            </a:r>
            <a:r>
              <a:rPr lang="en-US" sz="2800" b="1" smtClean="0">
                <a:solidFill>
                  <a:schemeClr val="accent4"/>
                </a:solidFill>
              </a:rPr>
              <a:t>Stack Overflow </a:t>
            </a:r>
            <a:r>
              <a:rPr lang="en-US" sz="2800" b="1" smtClean="0">
                <a:solidFill>
                  <a:schemeClr val="accent5">
                    <a:lumMod val="20000"/>
                    <a:lumOff val="80000"/>
                  </a:schemeClr>
                </a:solidFill>
              </a:rPr>
              <a:t>dibuat untuk menjadi alternatif yang lebih terbuka untuk situs tanya jawab.</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9734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( 2/3 )</a:t>
            </a:r>
            <a:endParaRPr lang="en-US" sz="3600" b="1">
              <a:solidFill>
                <a:schemeClr val="accent4">
                  <a:lumMod val="60000"/>
                  <a:lumOff val="40000"/>
                </a:schemeClr>
              </a:solidFill>
            </a:endParaRPr>
          </a:p>
        </p:txBody>
      </p:sp>
      <p:sp>
        <p:nvSpPr>
          <p:cNvPr id="5" name="TextBox 4"/>
          <p:cNvSpPr txBox="1"/>
          <p:nvPr/>
        </p:nvSpPr>
        <p:spPr>
          <a:xfrm>
            <a:off x="341194" y="1626359"/>
            <a:ext cx="11477767" cy="4832092"/>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berfungsi sebagai platform bagi pengguna untuk bertanya dan menjawab pertanyaan. Melalui keanggotaan dan partisipasi aktif, untuk memilih pertanyaan dan jawaban naik atau turun mirip dengan </a:t>
            </a:r>
            <a:r>
              <a:rPr lang="en-US" sz="2800" b="1" smtClean="0">
                <a:solidFill>
                  <a:schemeClr val="accent4"/>
                </a:solidFill>
              </a:rPr>
              <a:t>Reddit</a:t>
            </a:r>
            <a:r>
              <a:rPr lang="en-US" sz="2800" b="1" smtClean="0">
                <a:solidFill>
                  <a:schemeClr val="accent5">
                    <a:lumMod val="20000"/>
                    <a:lumOff val="80000"/>
                  </a:schemeClr>
                </a:solidFill>
              </a:rPr>
              <a:t> dan mengedit pertanyaan dan jawaban dengan cara yang mirip dengan </a:t>
            </a:r>
            <a:r>
              <a:rPr lang="en-US" sz="2800" b="1" smtClean="0">
                <a:solidFill>
                  <a:schemeClr val="accent4"/>
                </a:solidFill>
              </a:rPr>
              <a:t>wiki</a:t>
            </a:r>
            <a:r>
              <a:rPr lang="en-US" sz="2800" b="1" smtClean="0">
                <a:solidFill>
                  <a:schemeClr val="accent5">
                    <a:lumMod val="20000"/>
                    <a:lumOff val="80000"/>
                  </a:schemeClr>
                </a:solidFill>
              </a:rPr>
              <a:t>. Pengguna </a:t>
            </a:r>
            <a:r>
              <a:rPr lang="en-US" sz="2800" b="1" smtClean="0">
                <a:solidFill>
                  <a:schemeClr val="accent4"/>
                </a:solidFill>
              </a:rPr>
              <a:t>Stack Overflow</a:t>
            </a:r>
            <a:r>
              <a:rPr lang="en-US" sz="2800" b="1" smtClean="0">
                <a:solidFill>
                  <a:schemeClr val="accent5">
                    <a:lumMod val="20000"/>
                    <a:lumOff val="80000"/>
                  </a:schemeClr>
                </a:solidFill>
              </a:rPr>
              <a:t> dapat memperoleh poin reputasi dan "lencana"; misalnya, seseorang diberikan 10 poin reputasi karena menerima suara "naik" pada pertanyaan atau jawaban atas pertanyaan, dan dapat menerima lencana untuk kontribusi mereka yang berharga, yang mewakili dari situs web Q&amp;A tradisional. Pengguna membuka hak istimewa baru dengan peningkatan reputasi seperti kemampuan untuk </a:t>
            </a:r>
            <a:r>
              <a:rPr lang="en-US" sz="2800" b="1" smtClean="0">
                <a:solidFill>
                  <a:schemeClr val="accent4"/>
                </a:solidFill>
              </a:rPr>
              <a:t>memilih</a:t>
            </a:r>
            <a:r>
              <a:rPr lang="en-US" sz="2800" b="1" smtClean="0">
                <a:solidFill>
                  <a:schemeClr val="accent5">
                    <a:lumMod val="20000"/>
                    <a:lumOff val="80000"/>
                  </a:schemeClr>
                </a:solidFill>
              </a:rPr>
              <a:t>, </a:t>
            </a:r>
            <a:r>
              <a:rPr lang="en-US" sz="2800" b="1" smtClean="0">
                <a:solidFill>
                  <a:schemeClr val="accent4"/>
                </a:solidFill>
              </a:rPr>
              <a:t>berkomentar</a:t>
            </a:r>
            <a:r>
              <a:rPr lang="en-US" sz="2800" b="1" smtClean="0">
                <a:solidFill>
                  <a:schemeClr val="accent5">
                    <a:lumMod val="20000"/>
                    <a:lumOff val="80000"/>
                  </a:schemeClr>
                </a:solidFill>
              </a:rPr>
              <a:t>, dan bahkan </a:t>
            </a:r>
            <a:r>
              <a:rPr lang="en-US" sz="2800" b="1" smtClean="0">
                <a:solidFill>
                  <a:schemeClr val="accent4"/>
                </a:solidFill>
              </a:rPr>
              <a:t>mengedit</a:t>
            </a:r>
            <a:r>
              <a:rPr lang="en-US" sz="2800" b="1" smtClean="0">
                <a:solidFill>
                  <a:schemeClr val="accent5">
                    <a:lumMod val="20000"/>
                    <a:lumOff val="80000"/>
                  </a:schemeClr>
                </a:solidFill>
              </a:rPr>
              <a:t> posting orang lain.</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316401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( 3/3 )</a:t>
            </a:r>
            <a:endParaRPr lang="en-US" sz="3600" b="1">
              <a:solidFill>
                <a:schemeClr val="accent4">
                  <a:lumMod val="60000"/>
                  <a:lumOff val="40000"/>
                </a:schemeClr>
              </a:solidFill>
            </a:endParaRPr>
          </a:p>
        </p:txBody>
      </p:sp>
      <p:sp>
        <p:nvSpPr>
          <p:cNvPr id="5" name="TextBox 4"/>
          <p:cNvSpPr txBox="1"/>
          <p:nvPr/>
        </p:nvSpPr>
        <p:spPr>
          <a:xfrm>
            <a:off x="341194" y="1626359"/>
            <a:ext cx="11477767" cy="3539430"/>
          </a:xfrm>
          <a:prstGeom prst="rect">
            <a:avLst/>
          </a:prstGeom>
          <a:noFill/>
        </p:spPr>
        <p:txBody>
          <a:bodyPr wrap="square" rtlCol="0">
            <a:spAutoFit/>
          </a:bodyPr>
          <a:lstStyle/>
          <a:p>
            <a:pPr algn="just"/>
            <a:r>
              <a:rPr lang="en-US" sz="2800" b="1" smtClean="0">
                <a:solidFill>
                  <a:schemeClr val="accent5">
                    <a:lumMod val="20000"/>
                    <a:lumOff val="80000"/>
                  </a:schemeClr>
                </a:solidFill>
              </a:rPr>
              <a:t>Pada Maret 2021 </a:t>
            </a:r>
            <a:r>
              <a:rPr lang="en-US" sz="2800" b="1" smtClean="0">
                <a:solidFill>
                  <a:schemeClr val="accent4"/>
                </a:solidFill>
              </a:rPr>
              <a:t>Stack Overflow </a:t>
            </a:r>
            <a:r>
              <a:rPr lang="en-US" sz="2800" b="1" smtClean="0">
                <a:solidFill>
                  <a:schemeClr val="accent5">
                    <a:lumMod val="20000"/>
                    <a:lumOff val="80000"/>
                  </a:schemeClr>
                </a:solidFill>
              </a:rPr>
              <a:t>memiliki lebih dari 14 juta pengguna terdaftar, dan telah menerima lebih dari 21 juta pertanyaan dan 31 juta jawaban. Situs dan situs tanya jawab pemrograman serupa secara global sebagian besar telah </a:t>
            </a:r>
            <a:r>
              <a:rPr lang="en-US" sz="2800" b="1" smtClean="0">
                <a:solidFill>
                  <a:schemeClr val="accent4"/>
                </a:solidFill>
              </a:rPr>
              <a:t>menggantikan buku pemrograman </a:t>
            </a:r>
            <a:r>
              <a:rPr lang="en-US" sz="2800" b="1" smtClean="0">
                <a:solidFill>
                  <a:schemeClr val="accent5">
                    <a:lumMod val="20000"/>
                    <a:lumOff val="80000"/>
                  </a:schemeClr>
                </a:solidFill>
              </a:rPr>
              <a:t>untuk referensi pemrograman sehari-hari di tahun 2000-an, dan saat ini merupakan bagian penting dari pemrograman komputer. Berdasarkan jenis tag yang ditetapkan untuk pertanyaan, delapan topik teratas yang paling banyak dibahas di situs adalah: </a:t>
            </a:r>
            <a:r>
              <a:rPr lang="en-US" sz="2800" b="1" smtClean="0">
                <a:solidFill>
                  <a:schemeClr val="accent4"/>
                </a:solidFill>
              </a:rPr>
              <a:t>JavaScript</a:t>
            </a:r>
            <a:r>
              <a:rPr lang="en-US" sz="2800" b="1" smtClean="0">
                <a:solidFill>
                  <a:schemeClr val="accent5">
                    <a:lumMod val="20000"/>
                    <a:lumOff val="80000"/>
                  </a:schemeClr>
                </a:solidFill>
              </a:rPr>
              <a:t> , </a:t>
            </a:r>
            <a:r>
              <a:rPr lang="en-US" sz="2800" b="1" smtClean="0">
                <a:solidFill>
                  <a:schemeClr val="accent4"/>
                </a:solidFill>
              </a:rPr>
              <a:t>Java</a:t>
            </a:r>
            <a:r>
              <a:rPr lang="en-US" sz="2800" b="1" smtClean="0">
                <a:solidFill>
                  <a:schemeClr val="accent5">
                    <a:lumMod val="20000"/>
                    <a:lumOff val="80000"/>
                  </a:schemeClr>
                </a:solidFill>
              </a:rPr>
              <a:t> , </a:t>
            </a:r>
            <a:r>
              <a:rPr lang="en-US" sz="2800" b="1" smtClean="0">
                <a:solidFill>
                  <a:schemeClr val="accent4"/>
                </a:solidFill>
              </a:rPr>
              <a:t>C#</a:t>
            </a:r>
            <a:r>
              <a:rPr lang="en-US" sz="2800" b="1" smtClean="0">
                <a:solidFill>
                  <a:schemeClr val="accent5">
                    <a:lumMod val="20000"/>
                    <a:lumOff val="80000"/>
                  </a:schemeClr>
                </a:solidFill>
              </a:rPr>
              <a:t> , </a:t>
            </a:r>
            <a:r>
              <a:rPr lang="en-US" sz="2800" b="1" smtClean="0">
                <a:solidFill>
                  <a:schemeClr val="accent4"/>
                </a:solidFill>
              </a:rPr>
              <a:t>PHP</a:t>
            </a:r>
            <a:r>
              <a:rPr lang="en-US" sz="2800" b="1" smtClean="0">
                <a:solidFill>
                  <a:schemeClr val="accent5">
                    <a:lumMod val="20000"/>
                    <a:lumOff val="80000"/>
                  </a:schemeClr>
                </a:solidFill>
              </a:rPr>
              <a:t> , </a:t>
            </a:r>
            <a:r>
              <a:rPr lang="en-US" sz="2800" b="1" smtClean="0">
                <a:solidFill>
                  <a:schemeClr val="accent4"/>
                </a:solidFill>
              </a:rPr>
              <a:t>Android</a:t>
            </a:r>
            <a:r>
              <a:rPr lang="en-US" sz="2800" b="1" smtClean="0">
                <a:solidFill>
                  <a:schemeClr val="accent5">
                    <a:lumMod val="20000"/>
                    <a:lumOff val="80000"/>
                  </a:schemeClr>
                </a:solidFill>
              </a:rPr>
              <a:t> , </a:t>
            </a:r>
            <a:r>
              <a:rPr lang="en-US" sz="2800" b="1" smtClean="0">
                <a:solidFill>
                  <a:schemeClr val="accent4"/>
                </a:solidFill>
              </a:rPr>
              <a:t>Python</a:t>
            </a:r>
            <a:r>
              <a:rPr lang="en-US" sz="2800" b="1" smtClean="0">
                <a:solidFill>
                  <a:schemeClr val="accent5">
                    <a:lumMod val="20000"/>
                    <a:lumOff val="80000"/>
                  </a:schemeClr>
                </a:solidFill>
              </a:rPr>
              <a:t> , </a:t>
            </a:r>
            <a:r>
              <a:rPr lang="en-US" sz="2800" b="1" smtClean="0">
                <a:solidFill>
                  <a:schemeClr val="accent4"/>
                </a:solidFill>
              </a:rPr>
              <a:t>jQuery</a:t>
            </a:r>
            <a:r>
              <a:rPr lang="en-US" sz="2800" b="1" smtClean="0">
                <a:solidFill>
                  <a:schemeClr val="accent5">
                    <a:lumMod val="20000"/>
                    <a:lumOff val="80000"/>
                  </a:schemeClr>
                </a:solidFill>
              </a:rPr>
              <a:t> , dan </a:t>
            </a:r>
            <a:r>
              <a:rPr lang="en-US" sz="2800" b="1" smtClean="0">
                <a:solidFill>
                  <a:schemeClr val="accent4"/>
                </a:solidFill>
              </a:rPr>
              <a:t>HTML</a:t>
            </a:r>
            <a:r>
              <a:rPr lang="en-US" sz="2800" b="1" smtClean="0">
                <a:solidFill>
                  <a:schemeClr val="accent5">
                    <a:lumMod val="20000"/>
                    <a:lumOff val="80000"/>
                  </a:schemeClr>
                </a:solidFill>
              </a:rPr>
              <a:t>.</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739052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( 1/2 )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75418623"/>
              </p:ext>
            </p:extLst>
          </p:nvPr>
        </p:nvGraphicFramePr>
        <p:xfrm>
          <a:off x="1392071" y="2149579"/>
          <a:ext cx="9512490" cy="3729047"/>
        </p:xfrm>
        <a:graphic>
          <a:graphicData uri="http://schemas.openxmlformats.org/drawingml/2006/table">
            <a:tbl>
              <a:tblPr bandRow="1">
                <a:tableStyleId>{5C22544A-7EE6-4342-B048-85BDC9FD1C3A}</a:tableStyleId>
              </a:tblPr>
              <a:tblGrid>
                <a:gridCol w="3741473">
                  <a:extLst>
                    <a:ext uri="{9D8B030D-6E8A-4147-A177-3AD203B41FA5}">
                      <a16:colId xmlns:a16="http://schemas.microsoft.com/office/drawing/2014/main" val="247007307"/>
                    </a:ext>
                  </a:extLst>
                </a:gridCol>
                <a:gridCol w="5771017">
                  <a:extLst>
                    <a:ext uri="{9D8B030D-6E8A-4147-A177-3AD203B41FA5}">
                      <a16:colId xmlns:a16="http://schemas.microsoft.com/office/drawing/2014/main" val="1534865358"/>
                    </a:ext>
                  </a:extLst>
                </a:gridCol>
              </a:tblGrid>
              <a:tr h="532721">
                <a:tc>
                  <a:txBody>
                    <a:bodyPr/>
                    <a:lstStyle/>
                    <a:p>
                      <a:pPr algn="ctr"/>
                      <a:r>
                        <a:rPr lang="en-US" smtClean="0"/>
                        <a:t>duration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Waktu berada pada website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age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Rentang</a:t>
                      </a:r>
                      <a:r>
                        <a:rPr lang="en-US" baseline="0" smtClean="0"/>
                        <a:t> u</a:t>
                      </a:r>
                      <a:r>
                        <a:rPr lang="en-US" smtClean="0"/>
                        <a:t>mur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gender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Jenis kelamin</a:t>
                      </a:r>
                      <a:r>
                        <a:rPr lang="en-US" baseline="0" smtClean="0"/>
                        <a:t> </a:t>
                      </a:r>
                      <a:r>
                        <a:rPr lang="en-US" smtClean="0"/>
                        <a:t>pengguna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country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Negara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educational_status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Status</a:t>
                      </a:r>
                      <a:r>
                        <a:rPr lang="en-US" baseline="0" smtClean="0"/>
                        <a:t> pendidikan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r h="532721">
                <a:tc>
                  <a:txBody>
                    <a:bodyPr/>
                    <a:lstStyle/>
                    <a:p>
                      <a:pPr algn="ctr"/>
                      <a:r>
                        <a:rPr lang="en-US" smtClean="0"/>
                        <a:t>platforms_courses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Platform</a:t>
                      </a:r>
                      <a:r>
                        <a:rPr lang="en-US" baseline="0" smtClean="0"/>
                        <a:t> website yang digunakan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85602"/>
                  </a:ext>
                </a:extLst>
              </a:tr>
              <a:tr h="532721">
                <a:tc>
                  <a:txBody>
                    <a:bodyPr/>
                    <a:lstStyle/>
                    <a:p>
                      <a:pPr algn="ctr"/>
                      <a:r>
                        <a:rPr lang="en-US" smtClean="0"/>
                        <a:t>writing_code_year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Berapa tahun sudah sering menulis code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600446"/>
                  </a:ext>
                </a:extLst>
              </a:tr>
            </a:tbl>
          </a:graphicData>
        </a:graphic>
      </p:graphicFrame>
    </p:spTree>
    <p:extLst>
      <p:ext uri="{BB962C8B-B14F-4D97-AF65-F5344CB8AC3E}">
        <p14:creationId xmlns:p14="http://schemas.microsoft.com/office/powerpoint/2010/main" val="1657946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( 2/2 )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22704902"/>
              </p:ext>
            </p:extLst>
          </p:nvPr>
        </p:nvGraphicFramePr>
        <p:xfrm>
          <a:off x="1549020" y="2354295"/>
          <a:ext cx="9198591" cy="3196326"/>
        </p:xfrm>
        <a:graphic>
          <a:graphicData uri="http://schemas.openxmlformats.org/drawingml/2006/table">
            <a:tbl>
              <a:tblPr bandRow="1">
                <a:tableStyleId>{5C22544A-7EE6-4342-B048-85BDC9FD1C3A}</a:tableStyleId>
              </a:tblPr>
              <a:tblGrid>
                <a:gridCol w="3618010">
                  <a:extLst>
                    <a:ext uri="{9D8B030D-6E8A-4147-A177-3AD203B41FA5}">
                      <a16:colId xmlns:a16="http://schemas.microsoft.com/office/drawing/2014/main" val="247007307"/>
                    </a:ext>
                  </a:extLst>
                </a:gridCol>
                <a:gridCol w="5580581">
                  <a:extLst>
                    <a:ext uri="{9D8B030D-6E8A-4147-A177-3AD203B41FA5}">
                      <a16:colId xmlns:a16="http://schemas.microsoft.com/office/drawing/2014/main" val="1534865358"/>
                    </a:ext>
                  </a:extLst>
                </a:gridCol>
              </a:tblGrid>
              <a:tr h="53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programming_languages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Bahasa</a:t>
                      </a:r>
                      <a:r>
                        <a:rPr lang="en-US" baseline="0" smtClean="0"/>
                        <a:t> pemrograman yang digunakan</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09756"/>
                  </a:ext>
                </a:extLst>
              </a:tr>
              <a:tr h="532721">
                <a:tc>
                  <a:txBody>
                    <a:bodyPr/>
                    <a:lstStyle/>
                    <a:p>
                      <a:pPr algn="ctr"/>
                      <a:r>
                        <a:rPr lang="en-US" smtClean="0"/>
                        <a:t>IDE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IDE yang digunakan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current_role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Pekerjaan yang sesuai</a:t>
                      </a:r>
                      <a:r>
                        <a:rPr lang="en-US" baseline="0" smtClean="0"/>
                        <a:t> saat ini</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current_industry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Industry saat</a:t>
                      </a:r>
                      <a:r>
                        <a:rPr lang="en-US" baseline="0" smtClean="0"/>
                        <a:t> ini</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cloud_computing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Penyimpanan online favorit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favorite_media_sources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Media terfavorit untuk mendapatkan informasi</a:t>
                      </a:r>
                      <a:endParaRPr lang="en-US" baseline="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bl>
          </a:graphicData>
        </a:graphic>
      </p:graphicFrame>
    </p:spTree>
    <p:extLst>
      <p:ext uri="{BB962C8B-B14F-4D97-AF65-F5344CB8AC3E}">
        <p14:creationId xmlns:p14="http://schemas.microsoft.com/office/powerpoint/2010/main" val="3516584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( 1/5 )</a:t>
            </a:r>
            <a:endParaRPr lang="en-US" sz="3600" b="1">
              <a:solidFill>
                <a:schemeClr val="accent4">
                  <a:lumMod val="60000"/>
                  <a:lumOff val="40000"/>
                </a:schemeClr>
              </a:solidFill>
            </a:endParaRPr>
          </a:p>
        </p:txBody>
      </p:sp>
      <p:sp>
        <p:nvSpPr>
          <p:cNvPr id="5" name="TextBox 4"/>
          <p:cNvSpPr txBox="1"/>
          <p:nvPr/>
        </p:nvSpPr>
        <p:spPr>
          <a:xfrm>
            <a:off x="341194" y="1339756"/>
            <a:ext cx="11614245" cy="523220"/>
          </a:xfrm>
          <a:prstGeom prst="rect">
            <a:avLst/>
          </a:prstGeom>
          <a:noFill/>
        </p:spPr>
        <p:txBody>
          <a:bodyPr wrap="square" rtlCol="0">
            <a:spAutoFit/>
          </a:bodyPr>
          <a:lstStyle/>
          <a:p>
            <a:r>
              <a:rPr lang="en-US" sz="2800" b="1" smtClean="0">
                <a:solidFill>
                  <a:schemeClr val="accent1">
                    <a:lumMod val="20000"/>
                    <a:lumOff val="80000"/>
                  </a:schemeClr>
                </a:solidFill>
              </a:rPr>
              <a:t>Menampilkan </a:t>
            </a:r>
            <a:r>
              <a:rPr lang="en-US" sz="2800" b="1">
                <a:solidFill>
                  <a:schemeClr val="accent1">
                    <a:lumMod val="20000"/>
                    <a:lumOff val="80000"/>
                  </a:schemeClr>
                </a:solidFill>
              </a:rPr>
              <a:t>data </a:t>
            </a:r>
            <a:r>
              <a:rPr lang="en-US" sz="2800" b="1">
                <a:solidFill>
                  <a:schemeClr val="accent1">
                    <a:lumMod val="20000"/>
                    <a:lumOff val="80000"/>
                  </a:schemeClr>
                </a:solidFill>
              </a:rPr>
              <a:t>berdasarkan </a:t>
            </a:r>
            <a:r>
              <a:rPr lang="en-US" sz="2800" b="1" smtClean="0">
                <a:solidFill>
                  <a:srgbClr val="00B050"/>
                </a:solidFill>
              </a:rPr>
              <a:t>country</a:t>
            </a:r>
            <a:r>
              <a:rPr lang="en-US" sz="2800" b="1" smtClean="0">
                <a:solidFill>
                  <a:schemeClr val="accent1">
                    <a:lumMod val="20000"/>
                    <a:lumOff val="80000"/>
                  </a:schemeClr>
                </a:solidFill>
              </a:rPr>
              <a:t> </a:t>
            </a:r>
            <a:r>
              <a:rPr lang="en-US" sz="2800" b="1">
                <a:solidFill>
                  <a:schemeClr val="accent1">
                    <a:lumMod val="20000"/>
                    <a:lumOff val="80000"/>
                  </a:schemeClr>
                </a:solidFill>
              </a:rPr>
              <a:t>terbanyak </a:t>
            </a:r>
            <a:r>
              <a:rPr lang="en-US" sz="2800" b="1">
                <a:solidFill>
                  <a:schemeClr val="accent1">
                    <a:lumMod val="20000"/>
                    <a:lumOff val="80000"/>
                  </a:schemeClr>
                </a:solidFill>
              </a:rPr>
              <a:t>pengunjung </a:t>
            </a:r>
            <a:r>
              <a:rPr lang="en-US" sz="2800" b="1" smtClean="0">
                <a:solidFill>
                  <a:schemeClr val="accent1">
                    <a:lumMod val="20000"/>
                    <a:lumOff val="80000"/>
                  </a:schemeClr>
                </a:solidFill>
              </a:rPr>
              <a:t>survey.</a:t>
            </a:r>
            <a:endParaRPr lang="en-US" sz="2800" b="1" smtClean="0">
              <a:solidFill>
                <a:schemeClr val="accent1">
                  <a:lumMod val="20000"/>
                  <a:lumOff val="80000"/>
                </a:schemeClr>
              </a:solidFill>
            </a:endParaRPr>
          </a:p>
        </p:txBody>
      </p:sp>
    </p:spTree>
    <p:extLst>
      <p:ext uri="{BB962C8B-B14F-4D97-AF65-F5344CB8AC3E}">
        <p14:creationId xmlns:p14="http://schemas.microsoft.com/office/powerpoint/2010/main" val="3498251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( 2/5 )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cloud_computing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917456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( 3/5 )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157282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520</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fsdio</dc:creator>
  <cp:lastModifiedBy>fsdio</cp:lastModifiedBy>
  <cp:revision>110</cp:revision>
  <dcterms:created xsi:type="dcterms:W3CDTF">2022-11-15T17:18:28Z</dcterms:created>
  <dcterms:modified xsi:type="dcterms:W3CDTF">2022-11-24T09:23:34Z</dcterms:modified>
</cp:coreProperties>
</file>